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4"/>
  </p:notesMasterIdLst>
  <p:handoutMasterIdLst>
    <p:handoutMasterId r:id="rId35"/>
  </p:handoutMasterIdLst>
  <p:sldIdLst>
    <p:sldId id="256" r:id="rId2"/>
    <p:sldId id="289" r:id="rId3"/>
    <p:sldId id="300" r:id="rId4"/>
    <p:sldId id="290" r:id="rId5"/>
    <p:sldId id="304" r:id="rId6"/>
    <p:sldId id="291" r:id="rId7"/>
    <p:sldId id="292" r:id="rId8"/>
    <p:sldId id="279" r:id="rId9"/>
    <p:sldId id="280" r:id="rId10"/>
    <p:sldId id="281" r:id="rId11"/>
    <p:sldId id="282" r:id="rId12"/>
    <p:sldId id="283" r:id="rId13"/>
    <p:sldId id="284" r:id="rId14"/>
    <p:sldId id="295" r:id="rId15"/>
    <p:sldId id="285" r:id="rId16"/>
    <p:sldId id="288" r:id="rId17"/>
    <p:sldId id="293" r:id="rId18"/>
    <p:sldId id="294" r:id="rId19"/>
    <p:sldId id="257" r:id="rId20"/>
    <p:sldId id="297" r:id="rId21"/>
    <p:sldId id="296" r:id="rId22"/>
    <p:sldId id="259" r:id="rId23"/>
    <p:sldId id="298" r:id="rId24"/>
    <p:sldId id="302" r:id="rId25"/>
    <p:sldId id="301" r:id="rId26"/>
    <p:sldId id="264" r:id="rId27"/>
    <p:sldId id="263" r:id="rId28"/>
    <p:sldId id="266" r:id="rId29"/>
    <p:sldId id="276" r:id="rId30"/>
    <p:sldId id="299" r:id="rId31"/>
    <p:sldId id="260" r:id="rId32"/>
    <p:sldId id="258" r:id="rId3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AA7FF-EB24-4FC6-987D-82CA5355F8F9}" type="datetimeFigureOut">
              <a:rPr lang="it-IT" smtClean="0"/>
              <a:pPr/>
              <a:t>05/05/2016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E4BF1-E773-471A-97F7-E7DB798E103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7989939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AB8D2-CA19-46F8-9442-29C5BD8CA498}" type="datetimeFigureOut">
              <a:rPr lang="it-IT" smtClean="0"/>
              <a:pPr/>
              <a:t>05/05/2016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980008-E400-40A3-9799-EBAE34764EB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771881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80008-E400-40A3-9799-EBAE34764EB0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7263491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Lo studente deve immaginarsi la situazione, partendo dall’ipotesi di estrazione successive, parto da un calzino, poi due..così via.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80008-E400-40A3-9799-EBAE34764EB0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6051001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Esempio di item con successo elevato, intorno all’80%</a:t>
            </a:r>
            <a:r>
              <a:rPr lang="it-IT" baseline="0" dirty="0" smtClean="0"/>
              <a:t> delle risposte corrette per ogni item, con punte 85%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80008-E400-40A3-9799-EBAE34764EB0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7399059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Spazio</a:t>
            </a:r>
            <a:r>
              <a:rPr lang="it-IT" baseline="0" dirty="0" smtClean="0"/>
              <a:t> eventi non equiprobabili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80008-E400-40A3-9799-EBAE34764EB0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616603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80008-E400-40A3-9799-EBAE34764EB0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5882694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Si</a:t>
            </a:r>
            <a:r>
              <a:rPr lang="it-IT" baseline="0" dirty="0" smtClean="0"/>
              <a:t> sospende nel 2013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80008-E400-40A3-9799-EBAE34764EB0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0830601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“Più facile” a noi non soddisfa. Preferiremmo utilizzare già la terminologia</a:t>
            </a:r>
            <a:r>
              <a:rPr lang="it-IT" baseline="0" dirty="0" smtClean="0"/>
              <a:t> corretta, “più probabile”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80008-E400-40A3-9799-EBAE34764EB0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1839326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Potrebbe essere u test </a:t>
            </a:r>
            <a:r>
              <a:rPr lang="it-IT" dirty="0" err="1" smtClean="0"/>
              <a:t>pre_attività</a:t>
            </a:r>
            <a:r>
              <a:rPr lang="it-IT" dirty="0" smtClean="0"/>
              <a:t> dei dadi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80008-E400-40A3-9799-EBAE34764EB0}" type="slidenum">
              <a:rPr lang="it-IT" smtClean="0"/>
              <a:pPr/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Questo è stato l’esordio del mio prof di calcolo di </a:t>
            </a:r>
            <a:r>
              <a:rPr lang="it-IT" dirty="0" err="1" smtClean="0"/>
              <a:t>prob</a:t>
            </a:r>
            <a:r>
              <a:rPr lang="it-IT" dirty="0" smtClean="0"/>
              <a:t> all’</a:t>
            </a:r>
            <a:r>
              <a:rPr lang="it-IT" dirty="0" err="1" smtClean="0"/>
              <a:t>uniPv-</a:t>
            </a:r>
            <a:r>
              <a:rPr lang="it-IT" dirty="0" smtClean="0"/>
              <a:t> la smorfia </a:t>
            </a:r>
            <a:r>
              <a:rPr lang="it-IT" dirty="0" err="1" smtClean="0"/>
              <a:t>interpreta…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80008-E400-40A3-9799-EBAE34764EB0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913201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La fallacia </a:t>
            </a:r>
            <a:r>
              <a:rPr lang="it-IT" smtClean="0"/>
              <a:t>del giocatore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80008-E400-40A3-9799-EBAE34764EB0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901992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Tutto parte dal CIEAM</a:t>
            </a:r>
            <a:r>
              <a:rPr lang="it-IT" baseline="0" dirty="0" smtClean="0"/>
              <a:t> bordeaux del 1974. commissione internazionale per lo studio e il  miglioramento </a:t>
            </a:r>
            <a:r>
              <a:rPr lang="it-IT" baseline="0" smtClean="0"/>
              <a:t>della matematica.. </a:t>
            </a:r>
            <a:r>
              <a:rPr lang="it-IT" dirty="0" smtClean="0"/>
              <a:t>Paradosso del compleanno, ricordiamoci</a:t>
            </a:r>
            <a:r>
              <a:rPr lang="it-IT" baseline="0" dirty="0" smtClean="0"/>
              <a:t> di chiedere il giorno di nascita e mese.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80008-E400-40A3-9799-EBAE34764EB0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107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In un gruppo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80008-E400-40A3-9799-EBAE34764EB0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231456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Brousseau</a:t>
            </a:r>
            <a:r>
              <a:rPr lang="it-IT" dirty="0" smtClean="0"/>
              <a:t>, CIEAM 74:”Una certa demistificazione,</a:t>
            </a:r>
            <a:r>
              <a:rPr lang="it-IT" baseline="0" dirty="0" smtClean="0"/>
              <a:t> una certa comprensione e pratica della statistica e della probabilità è diventata per il cittadino, una delle condizioni per una società democratica e di conseguenza uno degli obiettivi della formazione.” Io direi l’obiettivo della formazione.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80008-E400-40A3-9799-EBAE34764EB0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487529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Dopo ICME, </a:t>
            </a:r>
            <a:r>
              <a:rPr lang="it-IT" dirty="0" err="1" smtClean="0"/>
              <a:t>international</a:t>
            </a:r>
            <a:r>
              <a:rPr lang="it-IT" dirty="0" smtClean="0"/>
              <a:t> </a:t>
            </a:r>
            <a:r>
              <a:rPr lang="it-IT" dirty="0" err="1" smtClean="0"/>
              <a:t>congress</a:t>
            </a:r>
            <a:r>
              <a:rPr lang="it-IT" dirty="0" smtClean="0"/>
              <a:t> on </a:t>
            </a:r>
            <a:r>
              <a:rPr lang="it-IT" dirty="0" err="1" smtClean="0"/>
              <a:t>mathematical</a:t>
            </a:r>
            <a:r>
              <a:rPr lang="it-IT" dirty="0" smtClean="0"/>
              <a:t> </a:t>
            </a:r>
            <a:r>
              <a:rPr lang="it-IT" dirty="0" err="1" smtClean="0"/>
              <a:t>education</a:t>
            </a:r>
            <a:r>
              <a:rPr lang="it-IT" dirty="0" smtClean="0"/>
              <a:t>, cosa</a:t>
            </a:r>
            <a:r>
              <a:rPr lang="it-IT" baseline="0" dirty="0" smtClean="0"/>
              <a:t> possiamo fare?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80008-E400-40A3-9799-EBAE34764EB0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664759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Snodo</a:t>
            </a:r>
            <a:r>
              <a:rPr lang="it-IT" baseline="0" dirty="0" smtClean="0"/>
              <a:t> strategico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80008-E400-40A3-9799-EBAE34764EB0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19903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80008-E400-40A3-9799-EBAE34764EB0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916381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3E12-4110-4F8F-BB29-F0BF4B5794D7}" type="datetime1">
              <a:rPr lang="it-IT" smtClean="0"/>
              <a:pPr/>
              <a:t>05/05/2016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FBF0-554A-4900-BBF2-7F7349AC315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8BDB8-15B6-43B3-A477-376FFCE90959}" type="datetime1">
              <a:rPr lang="it-IT" smtClean="0"/>
              <a:pPr/>
              <a:t>05/05/2016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FBF0-554A-4900-BBF2-7F7349AC315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88315-3126-4744-877E-2B4E254E64CC}" type="datetime1">
              <a:rPr lang="it-IT" smtClean="0"/>
              <a:pPr/>
              <a:t>05/05/2016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FBF0-554A-4900-BBF2-7F7349AC315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670C4-5386-4766-9CCD-AB526ED68613}" type="datetime1">
              <a:rPr lang="it-IT" smtClean="0"/>
              <a:pPr/>
              <a:t>05/05/2016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FBF0-554A-4900-BBF2-7F7349AC315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9844B-27E0-4532-B9C7-514E92DB7DEA}" type="datetime1">
              <a:rPr lang="it-IT" smtClean="0"/>
              <a:pPr/>
              <a:t>05/05/2016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FBF0-554A-4900-BBF2-7F7349AC315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F247A-DCC6-4C2D-B7B4-F1F051C64472}" type="datetime1">
              <a:rPr lang="it-IT" smtClean="0"/>
              <a:pPr/>
              <a:t>05/05/2016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FBF0-554A-4900-BBF2-7F7349AC315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86B48-51BA-4ACA-B716-FDF8D930E688}" type="datetime1">
              <a:rPr lang="it-IT" smtClean="0"/>
              <a:pPr/>
              <a:t>05/05/2016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FBF0-554A-4900-BBF2-7F7349AC315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890A8-CF5A-4E6E-9532-EBBE56CBAAE0}" type="datetime1">
              <a:rPr lang="it-IT" smtClean="0"/>
              <a:pPr/>
              <a:t>05/05/2016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FBF0-554A-4900-BBF2-7F7349AC315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A25FA-1069-420A-BE00-6E9B3751069E}" type="datetime1">
              <a:rPr lang="it-IT" smtClean="0"/>
              <a:pPr/>
              <a:t>05/05/2016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FBF0-554A-4900-BBF2-7F7349AC315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F7A15-2708-42BA-93D4-0ED0407A7A32}" type="datetime1">
              <a:rPr lang="it-IT" smtClean="0"/>
              <a:pPr/>
              <a:t>05/05/2016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4FBF0-554A-4900-BBF2-7F7349AC315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0F0F7-70D1-4D38-B4A6-4BD345942E2E}" type="datetime1">
              <a:rPr lang="it-IT" smtClean="0"/>
              <a:pPr/>
              <a:t>05/05/2016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A4FBF0-554A-4900-BBF2-7F7349AC315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212D0E-FC07-41A7-8A72-E0BCC34229DC}" type="datetime1">
              <a:rPr lang="it-IT" smtClean="0"/>
              <a:pPr/>
              <a:t>05/05/2016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it-IT" smtClean="0"/>
              <a:t>Santina Fratti</a:t>
            </a:r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A4FBF0-554A-4900-BBF2-7F7349AC315E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PROBABILITÀ </a:t>
            </a:r>
            <a:r>
              <a:rPr lang="it-IT" smtClean="0"/>
              <a:t>e attività </a:t>
            </a:r>
            <a:r>
              <a:rPr lang="it-IT" dirty="0" smtClean="0"/>
              <a:t>didattica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smtClean="0"/>
              <a:t>CORSO FORMAZIONE </a:t>
            </a:r>
          </a:p>
          <a:p>
            <a:endParaRPr lang="it-IT" smtClean="0"/>
          </a:p>
          <a:p>
            <a:r>
              <a:rPr lang="it-IT" smtClean="0"/>
              <a:t>Limbiate</a:t>
            </a:r>
          </a:p>
          <a:p>
            <a:r>
              <a:rPr lang="it-IT" smtClean="0"/>
              <a:t>5/05/2016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Santina Fratti</a:t>
            </a:r>
            <a:endParaRPr lang="it-I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 scuola primaria  cl. 3^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dirty="0" smtClean="0"/>
              <a:t>“</a:t>
            </a:r>
            <a:r>
              <a:rPr lang="it-IT" dirty="0" err="1" smtClean="0"/>
              <a:t>…l</a:t>
            </a:r>
            <a:r>
              <a:rPr lang="it-IT" dirty="0" smtClean="0"/>
              <a:t>’alunno ricerca dati per ricavare informazioni e costruisce rappresentazioni (tabelle e grafici)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Riconosce e quantifica, in casi semplici, </a:t>
            </a:r>
          </a:p>
          <a:p>
            <a:pPr>
              <a:buNone/>
            </a:pPr>
            <a:r>
              <a:rPr lang="it-IT" dirty="0" smtClean="0"/>
              <a:t>   situazioni di incertezza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483768" y="6453336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Per la scuola primaria cl.5^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3568" y="1609416"/>
            <a:ext cx="7012632" cy="4699904"/>
          </a:xfrm>
        </p:spPr>
        <p:txBody>
          <a:bodyPr/>
          <a:lstStyle/>
          <a:p>
            <a:endParaRPr lang="it-IT" dirty="0" smtClean="0"/>
          </a:p>
          <a:p>
            <a:r>
              <a:rPr lang="it-IT" dirty="0" smtClean="0"/>
              <a:t>Oltre ai punti già previsti per la classe terza: utilizzare le rappresentazioni per ricavare informazioni, formulare giudizi e prendere decisioni</a:t>
            </a:r>
          </a:p>
          <a:p>
            <a:r>
              <a:rPr lang="it-IT" dirty="0" smtClean="0"/>
              <a:t>Usare le nozioni di frequenza, di moda e di media aritmetica, se adeguata ai dati disponibili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555776" y="6309320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Al termine della secondaria di primo grado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55576" y="1609416"/>
            <a:ext cx="6940624" cy="4699904"/>
          </a:xfrm>
        </p:spPr>
        <p:txBody>
          <a:bodyPr/>
          <a:lstStyle/>
          <a:p>
            <a:r>
              <a:rPr lang="it-IT" dirty="0" smtClean="0"/>
              <a:t>Nelle situazioni di incertezza (vita quotidiana, giochi,…) si orienta con valutazioni di probabilità.</a:t>
            </a:r>
          </a:p>
          <a:p>
            <a:r>
              <a:rPr lang="it-IT" dirty="0" smtClean="0"/>
              <a:t>Ha rafforzato un atteggiamento positivo rispetto alla matematica attraverso esperienze significative e ha capito come gli strumenti matematici appresi siano utili in molte situazioni per operare nella realtà.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555776" y="6381328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Obiettivi al termine del primo ciclo</a:t>
            </a:r>
            <a:endParaRPr lang="it-IT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7134245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483768" y="6381328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 Invalsi?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1609416"/>
            <a:ext cx="7084640" cy="4771912"/>
          </a:xfrm>
        </p:spPr>
        <p:txBody>
          <a:bodyPr/>
          <a:lstStyle/>
          <a:p>
            <a:r>
              <a:rPr lang="it-IT" dirty="0" smtClean="0"/>
              <a:t>Anche nelle prove Invalsi possiamo leggere la ricerca delle stesse competenze base sul calcolo delle probabilità: </a:t>
            </a:r>
          </a:p>
          <a:p>
            <a:r>
              <a:rPr lang="it-IT" dirty="0" smtClean="0"/>
              <a:t>saper riconoscere uno spazio degli eventi, evento certo, evento impossibile, eventi equiprobabili, eventi non equiprobabili</a:t>
            </a:r>
          </a:p>
          <a:p>
            <a:r>
              <a:rPr lang="it-IT" dirty="0" smtClean="0"/>
              <a:t>Dalla banca dati </a:t>
            </a:r>
            <a:r>
              <a:rPr lang="it-IT" dirty="0" err="1" smtClean="0"/>
              <a:t>Gestinv</a:t>
            </a:r>
            <a:r>
              <a:rPr lang="it-IT" dirty="0" smtClean="0"/>
              <a:t> è facile vedere come spesso gli item con minor percentuale di successo siano proprio quelli sulla probabilità.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555776" y="6381328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/>
          <a:lstStyle/>
          <a:p>
            <a:r>
              <a:rPr lang="it-IT" dirty="0" smtClean="0"/>
              <a:t>Invalsi v elementare 2010</a:t>
            </a:r>
            <a:endParaRPr lang="it-IT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628800"/>
            <a:ext cx="6336704" cy="216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627784" y="6381328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789040"/>
            <a:ext cx="6336704" cy="234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Invalsi v elementare 2011</a:t>
            </a:r>
            <a:endParaRPr lang="it-IT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916832"/>
            <a:ext cx="6556685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/>
          <a:lstStyle/>
          <a:p>
            <a:r>
              <a:rPr lang="it-IT" dirty="0" smtClean="0"/>
              <a:t>Invalsi 2013 V elementare</a:t>
            </a:r>
            <a:endParaRPr lang="it-I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26800"/>
            <a:ext cx="6771913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411760" y="6381328"/>
            <a:ext cx="3657600" cy="260648"/>
          </a:xfrm>
        </p:spPr>
        <p:txBody>
          <a:bodyPr/>
          <a:lstStyle/>
          <a:p>
            <a:pPr algn="ctr"/>
            <a:r>
              <a:rPr lang="it-IT" smtClean="0"/>
              <a:t>Santina Fratti</a:t>
            </a:r>
            <a:endParaRPr lang="it-I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471016"/>
            <a:ext cx="6768752" cy="288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Invalsi V elementare 2013</a:t>
            </a:r>
            <a:endParaRPr lang="it-IT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698664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789040"/>
            <a:ext cx="6984777" cy="273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Invalsi V elementare 2015  d25</a:t>
            </a:r>
            <a:endParaRPr lang="it-I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173856"/>
            <a:ext cx="5673442" cy="2423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8323" y="3789040"/>
            <a:ext cx="5688632" cy="235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smtClean="0">
                <a:latin typeface="Arial" pitchFamily="34" charset="0"/>
                <a:cs typeface="Arial" pitchFamily="34" charset="0"/>
              </a:rPr>
              <a:t>Giocate al lotto </a:t>
            </a:r>
            <a:br>
              <a:rPr lang="it-IT" sz="3600" dirty="0" smtClean="0">
                <a:latin typeface="Arial" pitchFamily="34" charset="0"/>
                <a:cs typeface="Arial" pitchFamily="34" charset="0"/>
              </a:rPr>
            </a:br>
            <a:endParaRPr lang="it-IT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04292" y="1196752"/>
            <a:ext cx="7344816" cy="4846320"/>
          </a:xfrm>
        </p:spPr>
        <p:txBody>
          <a:bodyPr>
            <a:normAutofit lnSpcReduction="10000"/>
          </a:bodyPr>
          <a:lstStyle/>
          <a:p>
            <a:r>
              <a:rPr lang="it-IT" sz="2500" dirty="0" smtClean="0">
                <a:latin typeface="Arial" pitchFamily="34" charset="0"/>
                <a:cs typeface="Arial" pitchFamily="34" charset="0"/>
              </a:rPr>
              <a:t>Sulla ruota di Venezia manca il numero 87 da 113 settimane.</a:t>
            </a:r>
          </a:p>
          <a:p>
            <a:r>
              <a:rPr lang="it-IT" sz="2500" dirty="0" smtClean="0">
                <a:latin typeface="Arial" pitchFamily="34" charset="0"/>
                <a:cs typeface="Arial" pitchFamily="34" charset="0"/>
              </a:rPr>
              <a:t>Sulla ruota di Milano manca il numero 41 da 106 settimane</a:t>
            </a:r>
          </a:p>
          <a:p>
            <a:r>
              <a:rPr lang="it-IT" sz="2500" dirty="0" smtClean="0">
                <a:latin typeface="Arial" pitchFamily="34" charset="0"/>
                <a:cs typeface="Arial" pitchFamily="34" charset="0"/>
              </a:rPr>
              <a:t>Conviene che domani vada a giocare il numero 87 e il numero 41?</a:t>
            </a:r>
          </a:p>
          <a:p>
            <a:r>
              <a:rPr lang="it-IT" sz="2500" dirty="0" smtClean="0">
                <a:latin typeface="Arial" pitchFamily="34" charset="0"/>
                <a:cs typeface="Arial" pitchFamily="34" charset="0"/>
              </a:rPr>
              <a:t>Conviene di più puntare sul numero 87 o </a:t>
            </a:r>
            <a:r>
              <a:rPr lang="it-IT" sz="2500" smtClean="0">
                <a:latin typeface="Arial" pitchFamily="34" charset="0"/>
                <a:cs typeface="Arial" pitchFamily="34" charset="0"/>
              </a:rPr>
              <a:t>sul 41? </a:t>
            </a:r>
            <a:endParaRPr lang="it-IT" sz="2500" dirty="0" smtClean="0">
              <a:latin typeface="Arial" pitchFamily="34" charset="0"/>
              <a:cs typeface="Arial" pitchFamily="34" charset="0"/>
            </a:endParaRPr>
          </a:p>
          <a:p>
            <a:r>
              <a:rPr lang="it-IT" sz="2500" dirty="0" smtClean="0">
                <a:latin typeface="Arial" pitchFamily="34" charset="0"/>
                <a:cs typeface="Arial" pitchFamily="34" charset="0"/>
              </a:rPr>
              <a:t>Oppure conviene di più puntare sul </a:t>
            </a:r>
          </a:p>
          <a:p>
            <a:pPr marL="0" indent="0">
              <a:buNone/>
            </a:pPr>
            <a:r>
              <a:rPr lang="it-IT" sz="2500" dirty="0" smtClean="0">
                <a:latin typeface="Arial" pitchFamily="34" charset="0"/>
                <a:cs typeface="Arial" pitchFamily="34" charset="0"/>
              </a:rPr>
              <a:t>    23 (torta) e 17 (nonna) perché questa </a:t>
            </a:r>
          </a:p>
          <a:p>
            <a:pPr marL="0" indent="0">
              <a:buNone/>
            </a:pPr>
            <a:r>
              <a:rPr lang="it-IT" sz="2500" dirty="0" smtClean="0">
                <a:latin typeface="Arial" pitchFamily="34" charset="0"/>
                <a:cs typeface="Arial" pitchFamily="34" charset="0"/>
              </a:rPr>
              <a:t>    notte, in sogno, mia nonna mi ha </a:t>
            </a:r>
          </a:p>
          <a:p>
            <a:pPr marL="0" indent="0">
              <a:buNone/>
            </a:pPr>
            <a:r>
              <a:rPr lang="it-IT" sz="25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2500" dirty="0" smtClean="0">
                <a:latin typeface="Arial" pitchFamily="34" charset="0"/>
                <a:cs typeface="Arial" pitchFamily="34" charset="0"/>
              </a:rPr>
              <a:t>   offerto una torta? </a:t>
            </a:r>
          </a:p>
          <a:p>
            <a:r>
              <a:rPr lang="it-IT" sz="2500" dirty="0" smtClean="0">
                <a:latin typeface="Arial" pitchFamily="34" charset="0"/>
                <a:cs typeface="Arial" pitchFamily="34" charset="0"/>
              </a:rPr>
              <a:t>C’è davvero “convenienza”?</a:t>
            </a:r>
            <a:endParaRPr lang="it-IT" sz="2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411760" y="6381328"/>
            <a:ext cx="3657600" cy="228600"/>
          </a:xfrm>
        </p:spPr>
        <p:txBody>
          <a:bodyPr/>
          <a:lstStyle/>
          <a:p>
            <a:pPr algn="ctr"/>
            <a:r>
              <a:rPr lang="it-IT" sz="16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789040"/>
            <a:ext cx="2179662" cy="298846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Risposte alla d25</a:t>
            </a:r>
            <a:endParaRPr lang="it-IT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501" y="1981381"/>
            <a:ext cx="7239000" cy="3708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627784" y="6381328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948" y="3933056"/>
            <a:ext cx="4251826" cy="175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4872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Invalsi 2011     1^media</a:t>
            </a:r>
            <a:r>
              <a:rPr lang="it-IT" sz="3100" dirty="0" smtClean="0"/>
              <a:t>, </a:t>
            </a:r>
            <a:r>
              <a:rPr lang="it-IT" sz="2000" dirty="0" smtClean="0"/>
              <a:t>unico esempio di item </a:t>
            </a:r>
            <a:r>
              <a:rPr lang="it-IT" sz="2000" dirty="0" err="1" smtClean="0"/>
              <a:t>probabilita’</a:t>
            </a:r>
            <a:endParaRPr lang="it-IT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340769"/>
            <a:ext cx="676875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843808" y="6381328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933056"/>
            <a:ext cx="67687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457200" y="-243408"/>
            <a:ext cx="7239000" cy="136815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Invalsi 2015    3^ media   d12</a:t>
            </a:r>
            <a:endParaRPr lang="it-IT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655272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339752" y="6453336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77072"/>
            <a:ext cx="65527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Invalsi  PN 2011</a:t>
            </a:r>
            <a:endParaRPr lang="it-IT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052736"/>
            <a:ext cx="619268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717032"/>
            <a:ext cx="619125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2^elementare 2013: unico esempio</a:t>
            </a:r>
            <a:endParaRPr lang="it-I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628799"/>
            <a:ext cx="6336704" cy="246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1043608" y="4221088"/>
            <a:ext cx="62646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A: Mario dice che è più facile prendere una pallina bianca</a:t>
            </a:r>
          </a:p>
          <a:p>
            <a:r>
              <a:rPr lang="it-IT" dirty="0" smtClean="0">
                <a:latin typeface="Arial" pitchFamily="34" charset="0"/>
                <a:cs typeface="Arial" pitchFamily="34" charset="0"/>
              </a:rPr>
              <a:t>B: Giorgia dice che è più facile prendere una pallina nera</a:t>
            </a:r>
          </a:p>
          <a:p>
            <a:r>
              <a:rPr lang="it-IT" dirty="0" smtClean="0">
                <a:latin typeface="Arial" pitchFamily="34" charset="0"/>
                <a:cs typeface="Arial" pitchFamily="34" charset="0"/>
              </a:rPr>
              <a:t>C: Luca dice che è facile allo stesso modo</a:t>
            </a:r>
          </a:p>
          <a:p>
            <a:r>
              <a:rPr lang="it-IT" dirty="0" smtClean="0">
                <a:latin typeface="Arial" pitchFamily="34" charset="0"/>
                <a:cs typeface="Arial" pitchFamily="34" charset="0"/>
              </a:rPr>
              <a:t>Risposta corretta:B</a:t>
            </a:r>
          </a:p>
          <a:p>
            <a:r>
              <a:rPr lang="it-IT" dirty="0" smtClean="0">
                <a:latin typeface="Arial" pitchFamily="34" charset="0"/>
                <a:cs typeface="Arial" pitchFamily="34" charset="0"/>
              </a:rPr>
              <a:t> educare al pensiero probabilistico, leggere “facile” come “più probabile</a:t>
            </a:r>
            <a:r>
              <a:rPr lang="it-IT" dirty="0" smtClean="0"/>
              <a:t>”    discussione in merito al termine “facile”</a:t>
            </a:r>
            <a:endParaRPr lang="it-I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Cosa dice la ricerca didattica…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556792"/>
            <a:ext cx="6662936" cy="4320480"/>
          </a:xfrm>
        </p:spPr>
        <p:txBody>
          <a:bodyPr>
            <a:normAutofit/>
          </a:bodyPr>
          <a:lstStyle/>
          <a:p>
            <a:r>
              <a:rPr lang="it-IT" sz="2000" dirty="0" smtClean="0"/>
              <a:t>Nel lancio di due dadi, se si tiene conto della somma dei punti scommetteresti sul 7 o sul 10? Perché?</a:t>
            </a:r>
            <a:endParaRPr lang="it-IT" sz="20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483768" y="6453336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98784284"/>
              </p:ext>
            </p:extLst>
          </p:nvPr>
        </p:nvGraphicFramePr>
        <p:xfrm>
          <a:off x="1763688" y="2492896"/>
          <a:ext cx="4367808" cy="3469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5042"/>
                <a:gridCol w="981222"/>
                <a:gridCol w="1000622"/>
                <a:gridCol w="990922"/>
              </a:tblGrid>
              <a:tr h="531159"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elementare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media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media (P)</a:t>
                      </a:r>
                      <a:endParaRPr lang="it-IT" sz="1600" dirty="0"/>
                    </a:p>
                  </a:txBody>
                  <a:tcPr/>
                </a:tc>
              </a:tr>
              <a:tr h="764849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Nessuna risposta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11,9%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19,4%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u="none" dirty="0" smtClean="0"/>
                        <a:t>12,3%</a:t>
                      </a:r>
                      <a:endParaRPr lang="it-IT" sz="1600" u="none" dirty="0"/>
                    </a:p>
                  </a:txBody>
                  <a:tcPr anchor="ctr"/>
                </a:tc>
              </a:tr>
              <a:tr h="531159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Risposta corretta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19,3%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34,5%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46,2%</a:t>
                      </a:r>
                      <a:endParaRPr lang="it-IT" sz="1600" dirty="0"/>
                    </a:p>
                  </a:txBody>
                  <a:tcPr anchor="ctr"/>
                </a:tc>
              </a:tr>
              <a:tr h="531159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Risposta</a:t>
                      </a:r>
                      <a:r>
                        <a:rPr lang="it-IT" sz="1600" baseline="0" dirty="0" smtClean="0"/>
                        <a:t> errata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68,8%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46,1%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41,5%</a:t>
                      </a:r>
                      <a:endParaRPr lang="it-IT" sz="1600" dirty="0"/>
                    </a:p>
                  </a:txBody>
                  <a:tcPr anchor="ctr"/>
                </a:tc>
              </a:tr>
              <a:tr h="483396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p(10)=p(7)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22,7%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28,1%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33%</a:t>
                      </a:r>
                    </a:p>
                  </a:txBody>
                  <a:tcPr anchor="ctr"/>
                </a:tc>
              </a:tr>
              <a:tr h="483396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p(10)&gt;p(7)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56,0%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57,8%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63,8%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582506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r>
              <a:rPr lang="it-IT" dirty="0" smtClean="0"/>
              <a:t>Passi progressivi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1609416"/>
            <a:ext cx="7084640" cy="4555888"/>
          </a:xfrm>
        </p:spPr>
        <p:txBody>
          <a:bodyPr>
            <a:normAutofit/>
          </a:bodyPr>
          <a:lstStyle/>
          <a:p>
            <a:r>
              <a:rPr lang="it-IT" dirty="0" smtClean="0"/>
              <a:t>Occorre arrivare alla definizione di probabilità classica, partendo da attività che sviluppino la probabilità in senso </a:t>
            </a:r>
            <a:r>
              <a:rPr lang="it-IT" dirty="0" err="1" smtClean="0"/>
              <a:t>frequentista</a:t>
            </a:r>
            <a:endParaRPr lang="it-IT" dirty="0" smtClean="0"/>
          </a:p>
          <a:p>
            <a:r>
              <a:rPr lang="it-IT" dirty="0" smtClean="0"/>
              <a:t> La definizione non deve essere un punto di partenza</a:t>
            </a:r>
          </a:p>
          <a:p>
            <a:r>
              <a:rPr lang="it-IT" dirty="0" smtClean="0"/>
              <a:t>Attività mirate a cogliere il concetto di evento, evento certo e impossibile, per arrivare allo spazio degli eventi</a:t>
            </a:r>
          </a:p>
          <a:p>
            <a:r>
              <a:rPr lang="it-IT" dirty="0" smtClean="0"/>
              <a:t>La storia della nascita del calcolo è </a:t>
            </a:r>
            <a:r>
              <a:rPr lang="it-IT" dirty="0" err="1" smtClean="0"/>
              <a:t>affascinante…perché</a:t>
            </a:r>
            <a:r>
              <a:rPr lang="it-IT" dirty="0" smtClean="0"/>
              <a:t> non farla?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627784" y="6381328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Attività per iniziare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Estrazione palline numerate 1</a:t>
            </a:r>
          </a:p>
          <a:p>
            <a:r>
              <a:rPr lang="it-IT" dirty="0" smtClean="0"/>
              <a:t>Estrazione palline colorate 2</a:t>
            </a:r>
          </a:p>
          <a:p>
            <a:r>
              <a:rPr lang="it-IT" dirty="0" smtClean="0"/>
              <a:t>Pennarelli colorati</a:t>
            </a:r>
          </a:p>
          <a:p>
            <a:r>
              <a:rPr lang="it-IT" dirty="0" smtClean="0"/>
              <a:t>Lancio del dado 1</a:t>
            </a:r>
          </a:p>
          <a:p>
            <a:r>
              <a:rPr lang="it-IT" dirty="0" smtClean="0"/>
              <a:t>Lancio del dado 2</a:t>
            </a:r>
          </a:p>
          <a:p>
            <a:r>
              <a:rPr lang="it-IT" dirty="0" smtClean="0"/>
              <a:t>La passeggiata dell’ubriaco 1</a:t>
            </a:r>
          </a:p>
          <a:p>
            <a:r>
              <a:rPr lang="it-IT" dirty="0" smtClean="0"/>
              <a:t>La passeggiato dell’ubriaco 2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Modalità operativa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E’ necessario che la classe venga suddivisa in piccoli gruppi. Max 3 persone per gruppo. Sarebbe opportuno che, per meglio sfruttare le potenzialità del cooperative </a:t>
            </a:r>
            <a:r>
              <a:rPr lang="it-IT" dirty="0" err="1" smtClean="0"/>
              <a:t>learning</a:t>
            </a:r>
            <a:r>
              <a:rPr lang="it-IT" dirty="0" smtClean="0"/>
              <a:t>, ogni elemento del gruppo abbia un compito preciso</a:t>
            </a:r>
          </a:p>
          <a:p>
            <a:r>
              <a:rPr lang="it-IT" dirty="0" smtClean="0"/>
              <a:t>Utilizzare il linguaggio specifico del calcolo probabilistico, per esempio parlando da subito di “evento”, di “più probabile” anziché “più facile”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E in più, il valore aggiunto  dell’attività con </a:t>
            </a:r>
            <a:r>
              <a:rPr lang="it-IT" smtClean="0"/>
              <a:t>schede Merlo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In più possiamo allegare due schede Merlo</a:t>
            </a:r>
          </a:p>
          <a:p>
            <a:r>
              <a:rPr lang="it-IT" dirty="0" smtClean="0"/>
              <a:t>Per possedere un concetto occorre saper passare da una rappresentazione epistemologica ad un’altra.</a:t>
            </a:r>
          </a:p>
          <a:p>
            <a:r>
              <a:rPr lang="it-IT" dirty="0" smtClean="0"/>
              <a:t>Inoltre, si centra l’obiettivo dell’inclusione e si toccano tutte le Competenze Chiave di Cittadinanza 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Lancio della Moneta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4846320"/>
          </a:xfrm>
        </p:spPr>
        <p:txBody>
          <a:bodyPr>
            <a:normAutofit fontScale="92500" lnSpcReduction="20000"/>
          </a:bodyPr>
          <a:lstStyle/>
          <a:p>
            <a:r>
              <a:rPr lang="it-IT" sz="2500" dirty="0" smtClean="0"/>
              <a:t>Lanciando 10 volte una moneta non truccata, quale sequenza è più probabile tra</a:t>
            </a:r>
          </a:p>
          <a:p>
            <a:pPr marL="0" indent="0">
              <a:buNone/>
            </a:pPr>
            <a:endParaRPr lang="it-IT" sz="2500" dirty="0" smtClean="0"/>
          </a:p>
          <a:p>
            <a:pPr marL="0" indent="0">
              <a:buNone/>
            </a:pPr>
            <a:r>
              <a:rPr lang="it-IT" sz="2500" dirty="0" smtClean="0"/>
              <a:t>    T C T </a:t>
            </a:r>
            <a:r>
              <a:rPr lang="it-IT" sz="2500" dirty="0" err="1" smtClean="0"/>
              <a:t>T</a:t>
            </a:r>
            <a:r>
              <a:rPr lang="it-IT" sz="2500" dirty="0" smtClean="0"/>
              <a:t> C T C </a:t>
            </a:r>
            <a:r>
              <a:rPr lang="it-IT" sz="2500" dirty="0" err="1" smtClean="0"/>
              <a:t>C</a:t>
            </a:r>
            <a:r>
              <a:rPr lang="it-IT" sz="2500" dirty="0" smtClean="0"/>
              <a:t> </a:t>
            </a:r>
            <a:r>
              <a:rPr lang="it-IT" sz="2500" dirty="0" err="1" smtClean="0"/>
              <a:t>C</a:t>
            </a:r>
            <a:r>
              <a:rPr lang="it-IT" sz="2500" dirty="0" smtClean="0"/>
              <a:t> T</a:t>
            </a:r>
          </a:p>
          <a:p>
            <a:pPr marL="0" indent="0">
              <a:buNone/>
            </a:pPr>
            <a:endParaRPr lang="it-IT" sz="2500" dirty="0" smtClean="0"/>
          </a:p>
          <a:p>
            <a:pPr marL="0" indent="0">
              <a:buNone/>
            </a:pPr>
            <a:r>
              <a:rPr lang="it-IT" sz="2500" dirty="0" smtClean="0"/>
              <a:t>    T </a:t>
            </a:r>
            <a:r>
              <a:rPr lang="it-IT" sz="2500" dirty="0" err="1" smtClean="0"/>
              <a:t>T</a:t>
            </a:r>
            <a:r>
              <a:rPr lang="it-IT" sz="2500" dirty="0" smtClean="0"/>
              <a:t> </a:t>
            </a:r>
            <a:r>
              <a:rPr lang="it-IT" sz="2500" dirty="0" err="1" smtClean="0"/>
              <a:t>T</a:t>
            </a:r>
            <a:r>
              <a:rPr lang="it-IT" sz="2500" dirty="0" smtClean="0"/>
              <a:t> </a:t>
            </a:r>
            <a:r>
              <a:rPr lang="it-IT" sz="2500" dirty="0" err="1" smtClean="0"/>
              <a:t>T</a:t>
            </a:r>
            <a:r>
              <a:rPr lang="it-IT" sz="2500" dirty="0" smtClean="0"/>
              <a:t> </a:t>
            </a:r>
            <a:r>
              <a:rPr lang="it-IT" sz="2500" dirty="0" err="1" smtClean="0"/>
              <a:t>T</a:t>
            </a:r>
            <a:r>
              <a:rPr lang="it-IT" sz="2500" dirty="0" smtClean="0"/>
              <a:t> </a:t>
            </a:r>
            <a:r>
              <a:rPr lang="it-IT" sz="2500" dirty="0" err="1" smtClean="0"/>
              <a:t>T</a:t>
            </a:r>
            <a:r>
              <a:rPr lang="it-IT" sz="2500" dirty="0" smtClean="0"/>
              <a:t> </a:t>
            </a:r>
            <a:r>
              <a:rPr lang="it-IT" sz="2500" dirty="0" err="1" smtClean="0"/>
              <a:t>T</a:t>
            </a:r>
            <a:r>
              <a:rPr lang="it-IT" sz="2500" dirty="0" smtClean="0"/>
              <a:t> </a:t>
            </a:r>
            <a:r>
              <a:rPr lang="it-IT" sz="2500" dirty="0" err="1" smtClean="0"/>
              <a:t>T</a:t>
            </a:r>
            <a:r>
              <a:rPr lang="it-IT" sz="2500" dirty="0" smtClean="0"/>
              <a:t> </a:t>
            </a:r>
            <a:r>
              <a:rPr lang="it-IT" sz="2500" dirty="0" err="1" smtClean="0"/>
              <a:t>T</a:t>
            </a:r>
            <a:r>
              <a:rPr lang="it-IT" sz="2500" dirty="0" smtClean="0"/>
              <a:t> </a:t>
            </a:r>
            <a:r>
              <a:rPr lang="it-IT" sz="2500" dirty="0" err="1" smtClean="0"/>
              <a:t>T</a:t>
            </a:r>
            <a:endParaRPr lang="it-IT" sz="2500" dirty="0" smtClean="0"/>
          </a:p>
          <a:p>
            <a:pPr marL="0" indent="0">
              <a:buNone/>
            </a:pPr>
            <a:endParaRPr lang="it-IT" sz="2500" dirty="0" smtClean="0"/>
          </a:p>
          <a:p>
            <a:pPr marL="0" indent="0">
              <a:buNone/>
            </a:pPr>
            <a:r>
              <a:rPr lang="it-IT" sz="2500" dirty="0" smtClean="0"/>
              <a:t>    T C T C T C T C T C</a:t>
            </a:r>
          </a:p>
          <a:p>
            <a:pPr marL="0" indent="0">
              <a:buNone/>
            </a:pPr>
            <a:endParaRPr lang="it-IT" sz="2500" dirty="0"/>
          </a:p>
          <a:p>
            <a:pPr marL="0" indent="0">
              <a:buNone/>
            </a:pPr>
            <a:endParaRPr lang="it-IT" sz="2500" dirty="0" smtClean="0"/>
          </a:p>
          <a:p>
            <a:pPr marL="0" indent="0">
              <a:buNone/>
            </a:pPr>
            <a:endParaRPr lang="it-IT" sz="2500" dirty="0" smtClean="0"/>
          </a:p>
          <a:p>
            <a:r>
              <a:rPr lang="it-IT" sz="2500" dirty="0" smtClean="0"/>
              <a:t>La sequenza </a:t>
            </a:r>
            <a:r>
              <a:rPr lang="it-IT" sz="2500" dirty="0"/>
              <a:t>T </a:t>
            </a:r>
            <a:r>
              <a:rPr lang="it-IT" sz="2500" dirty="0" err="1"/>
              <a:t>T</a:t>
            </a:r>
            <a:r>
              <a:rPr lang="it-IT" sz="2500" dirty="0"/>
              <a:t> </a:t>
            </a:r>
            <a:r>
              <a:rPr lang="it-IT" sz="2500" dirty="0" err="1"/>
              <a:t>T</a:t>
            </a:r>
            <a:r>
              <a:rPr lang="it-IT" sz="2500" dirty="0"/>
              <a:t> </a:t>
            </a:r>
            <a:r>
              <a:rPr lang="it-IT" sz="2500" dirty="0" err="1"/>
              <a:t>T</a:t>
            </a:r>
            <a:r>
              <a:rPr lang="it-IT" sz="2500" dirty="0"/>
              <a:t> </a:t>
            </a:r>
            <a:r>
              <a:rPr lang="it-IT" sz="2500" dirty="0" err="1"/>
              <a:t>T</a:t>
            </a:r>
            <a:r>
              <a:rPr lang="it-IT" sz="2500" dirty="0"/>
              <a:t> </a:t>
            </a:r>
            <a:r>
              <a:rPr lang="it-IT" sz="2500" dirty="0" err="1"/>
              <a:t>T</a:t>
            </a:r>
            <a:r>
              <a:rPr lang="it-IT" sz="2500" dirty="0"/>
              <a:t> </a:t>
            </a:r>
            <a:r>
              <a:rPr lang="it-IT" sz="2500" dirty="0" err="1"/>
              <a:t>T</a:t>
            </a:r>
            <a:r>
              <a:rPr lang="it-IT" sz="2500" dirty="0"/>
              <a:t> </a:t>
            </a:r>
            <a:r>
              <a:rPr lang="it-IT" sz="2500" dirty="0" err="1"/>
              <a:t>T</a:t>
            </a:r>
            <a:r>
              <a:rPr lang="it-IT" sz="2500" dirty="0"/>
              <a:t> </a:t>
            </a:r>
            <a:r>
              <a:rPr lang="it-IT" sz="2500" dirty="0" err="1"/>
              <a:t>T</a:t>
            </a:r>
            <a:r>
              <a:rPr lang="it-IT" sz="2500" dirty="0"/>
              <a:t> </a:t>
            </a:r>
            <a:r>
              <a:rPr lang="it-IT" sz="2500" dirty="0" err="1" smtClean="0"/>
              <a:t>T</a:t>
            </a:r>
            <a:r>
              <a:rPr lang="it-IT" sz="2500" dirty="0"/>
              <a:t> </a:t>
            </a:r>
            <a:r>
              <a:rPr lang="it-IT" sz="2500" dirty="0" smtClean="0"/>
              <a:t>è l’esito di 10 lanci </a:t>
            </a:r>
            <a:r>
              <a:rPr lang="it-IT" sz="2500" dirty="0"/>
              <a:t>10 </a:t>
            </a:r>
            <a:r>
              <a:rPr lang="it-IT" sz="2500" dirty="0" smtClean="0"/>
              <a:t>di </a:t>
            </a:r>
            <a:r>
              <a:rPr lang="it-IT" sz="2500" dirty="0"/>
              <a:t>una moneta non </a:t>
            </a:r>
            <a:r>
              <a:rPr lang="it-IT" sz="2500" dirty="0" smtClean="0"/>
              <a:t>truccata. Per l’undicesimo lancio conviene puntare su Testa o Croce? </a:t>
            </a:r>
            <a:endParaRPr lang="it-IT" sz="2500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483768" y="6381328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772816"/>
            <a:ext cx="2844676" cy="3131988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  <p:extLst>
      <p:ext uri="{BB962C8B-B14F-4D97-AF65-F5344CB8AC3E}">
        <p14:creationId xmlns="" xmlns:p14="http://schemas.microsoft.com/office/powerpoint/2010/main" val="4281698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Santina Fratti</a:t>
            </a:r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Perché fare probabilità?</a:t>
            </a:r>
            <a:br>
              <a:rPr lang="it-IT" dirty="0" smtClean="0">
                <a:latin typeface="Arial" pitchFamily="34" charset="0"/>
                <a:cs typeface="Arial" pitchFamily="34" charset="0"/>
              </a:rPr>
            </a:br>
            <a:r>
              <a:rPr lang="it-IT" dirty="0" smtClean="0">
                <a:latin typeface="Arial" pitchFamily="34" charset="0"/>
                <a:cs typeface="Arial" pitchFamily="34" charset="0"/>
              </a:rPr>
              <a:t>Dal congresso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I.C.M.E</a:t>
            </a:r>
            <a:r>
              <a:rPr lang="it-IT" smtClean="0">
                <a:latin typeface="Arial" pitchFamily="34" charset="0"/>
                <a:cs typeface="Arial" pitchFamily="34" charset="0"/>
              </a:rPr>
              <a:t>.11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, 2008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La gente comune usa la propria esperienza per valutare la probabilità in modo molto casuale</a:t>
            </a:r>
          </a:p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La gente comune tratta l’informazione in modo parecchio incompleto</a:t>
            </a:r>
          </a:p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La gente comune tratta l’informazione lasciandosi influenzare dagli eventi salienti</a:t>
            </a:r>
          </a:p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La gente comune incontra grosse difficoltà nel valutare probabilità molto piccole o molto grandi</a:t>
            </a: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411760" y="6381328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Intermezzo: Scommettiamo che…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26856" y="1096194"/>
            <a:ext cx="7069479" cy="1440160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Conviene scommettere che almeno due di noi festeggiano il compleanno lo stesso giorno?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555776" y="6381328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http://gruppo.canovasport.it/piscinemonselice/wp-content/uploads/sites/3/2014/11/compleann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595" y="2708920"/>
            <a:ext cx="2173463" cy="33272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upload.wikimedia.org/wikipedia/commons/thumb/6/67/Birthday_Paradox_IT.svg/350px-Birthday_Paradox_IT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57" y="2579812"/>
            <a:ext cx="3333750" cy="2143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CasellaDiTesto 5"/>
              <p:cNvSpPr txBox="1"/>
              <p:nvPr/>
            </p:nvSpPr>
            <p:spPr>
              <a:xfrm>
                <a:off x="4114800" y="2974063"/>
                <a:ext cx="3877665" cy="8145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endParaRPr lang="it-IT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1−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365∙364∙363∙⋯∙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365−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365</m:t>
                              </m:r>
                            </m:e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6" name="CasellaDiTes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2974063"/>
                <a:ext cx="3877665" cy="814582"/>
              </a:xfrm>
              <a:prstGeom prst="rect">
                <a:avLst/>
              </a:prstGeom>
              <a:blipFill rotWithShape="0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sellaDiTesto 6"/>
          <p:cNvSpPr txBox="1"/>
          <p:nvPr/>
        </p:nvSpPr>
        <p:spPr>
          <a:xfrm>
            <a:off x="294745" y="5684954"/>
            <a:ext cx="6287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In particolare, in un gruppo formato da più di 365 persone </a:t>
            </a:r>
          </a:p>
          <a:p>
            <a:pPr algn="ctr"/>
            <a:r>
              <a:rPr lang="it-IT" dirty="0" smtClean="0">
                <a:solidFill>
                  <a:srgbClr val="FF0000"/>
                </a:solidFill>
              </a:rPr>
              <a:t>l’evento è </a:t>
            </a:r>
            <a:r>
              <a:rPr lang="it-IT" b="1" dirty="0" smtClean="0">
                <a:solidFill>
                  <a:srgbClr val="FF0000"/>
                </a:solidFill>
              </a:rPr>
              <a:t>certo</a:t>
            </a:r>
            <a:r>
              <a:rPr lang="it-IT" dirty="0" smtClean="0">
                <a:solidFill>
                  <a:srgbClr val="FF0000"/>
                </a:solidFill>
              </a:rPr>
              <a:t>. </a:t>
            </a:r>
            <a:endParaRPr lang="it-IT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3" name="CasellaDiTesto 12"/>
              <p:cNvSpPr txBox="1"/>
              <p:nvPr/>
            </p:nvSpPr>
            <p:spPr>
              <a:xfrm>
                <a:off x="499868" y="4837480"/>
                <a:ext cx="722986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>
                    <a:solidFill>
                      <a:schemeClr val="bg2">
                        <a:lumMod val="10000"/>
                      </a:schemeClr>
                    </a:solidFill>
                  </a:rPr>
                  <a:t>In un gruppo formato da almeno 23 persone </a:t>
                </a:r>
                <a:r>
                  <a:rPr lang="it-IT" b="1" dirty="0" smtClean="0">
                    <a:solidFill>
                      <a:schemeClr val="bg2">
                        <a:lumMod val="10000"/>
                      </a:schemeClr>
                    </a:solidFill>
                  </a:rPr>
                  <a:t>conviene</a:t>
                </a:r>
                <a:r>
                  <a:rPr lang="it-IT" dirty="0" smtClean="0">
                    <a:solidFill>
                      <a:schemeClr val="bg2">
                        <a:lumMod val="10000"/>
                      </a:schemeClr>
                    </a:solidFill>
                  </a:rPr>
                  <a:t> scommettere.</a:t>
                </a:r>
              </a:p>
              <a:p>
                <a:r>
                  <a:rPr lang="it-IT" dirty="0" smtClean="0">
                    <a:solidFill>
                      <a:schemeClr val="bg2">
                        <a:lumMod val="10000"/>
                      </a:schemeClr>
                    </a:solidFill>
                  </a:rPr>
                  <a:t>Se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it-IT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=23</m:t>
                    </m:r>
                  </m:oMath>
                </a14:m>
                <a:r>
                  <a:rPr lang="it-IT" dirty="0" smtClean="0">
                    <a:solidFill>
                      <a:schemeClr val="bg2">
                        <a:lumMod val="10000"/>
                      </a:schemeClr>
                    </a:solidFill>
                  </a:rPr>
                  <a:t>, la probabilità è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0,507</m:t>
                    </m:r>
                  </m:oMath>
                </a14:m>
                <a:endParaRPr lang="it-IT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3" name="CasellaDiTes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68" y="4837480"/>
                <a:ext cx="7229864" cy="646331"/>
              </a:xfrm>
              <a:prstGeom prst="rect">
                <a:avLst/>
              </a:prstGeom>
              <a:blipFill rotWithShape="0">
                <a:blip r:embed="rId6" cstate="print"/>
                <a:stretch>
                  <a:fillRect l="-675" t="-6604" r="-843" b="-132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7417412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E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ancora…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 lnSpcReduction="10000"/>
          </a:bodyPr>
          <a:lstStyle/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La gente comune non assegna probabilità 0 all’evento impossibile né la probabilità 1 a quello certo.</a:t>
            </a:r>
          </a:p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La gente comune associa certezza e impossibilità a eventi fisici piuttosto che a quelli logici</a:t>
            </a:r>
          </a:p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La gente comune assegna le probabilità 50% e 50% ai due eventi legati al lancio di una qualsiasi moneta</a:t>
            </a:r>
          </a:p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La gente comune assegna </a:t>
            </a:r>
            <a:r>
              <a:rPr lang="it-IT" sz="2400" dirty="0" err="1" smtClean="0">
                <a:latin typeface="Arial" pitchFamily="34" charset="0"/>
                <a:cs typeface="Arial" pitchFamily="34" charset="0"/>
              </a:rPr>
              <a:t>equiprobabilità</a:t>
            </a:r>
            <a:r>
              <a:rPr lang="it-IT" sz="2400" dirty="0" smtClean="0">
                <a:latin typeface="Arial" pitchFamily="34" charset="0"/>
                <a:cs typeface="Arial" pitchFamily="34" charset="0"/>
              </a:rPr>
              <a:t> a situazioni sconosciute.</a:t>
            </a:r>
          </a:p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La gente comune si dimostra incoerente quando assegna e valuta probabilità</a:t>
            </a:r>
          </a:p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La gente comune si comporta in modo </a:t>
            </a:r>
            <a:r>
              <a:rPr lang="it-IT" sz="2400" dirty="0" err="1" smtClean="0">
                <a:latin typeface="Arial" pitchFamily="34" charset="0"/>
                <a:cs typeface="Arial" pitchFamily="34" charset="0"/>
              </a:rPr>
              <a:t>sovradditivo</a:t>
            </a: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627784" y="6453336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Sfida: Noi non vogliamo essere la “gente comune”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Per questo è richiesto un  anticipo alla primaria del calcolo probabilistico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Educare al pensiero probabilistico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Come possiamo fare?</a:t>
            </a:r>
          </a:p>
          <a:p>
            <a:endParaRPr lang="it-IT" dirty="0" smtClean="0"/>
          </a:p>
          <a:p>
            <a:r>
              <a:rPr lang="it-IT" dirty="0" smtClean="0"/>
              <a:t>Partiamo dai </a:t>
            </a:r>
            <a:r>
              <a:rPr lang="it-IT" i="1" dirty="0" smtClean="0">
                <a:solidFill>
                  <a:srgbClr val="FF0000"/>
                </a:solidFill>
              </a:rPr>
              <a:t>probabili </a:t>
            </a:r>
            <a:r>
              <a:rPr lang="it-IT" dirty="0" err="1" smtClean="0"/>
              <a:t>misconcetti</a:t>
            </a:r>
            <a:r>
              <a:rPr lang="it-IT" dirty="0" smtClean="0"/>
              <a:t> e sulla possibilità di correggerli con opportune azioni didattiche</a:t>
            </a:r>
            <a:endParaRPr lang="it-IT" i="1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339752" y="6381328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96792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>
                <a:latin typeface="Calibri" pitchFamily="34" charset="0"/>
              </a:rPr>
              <a:t>Dalle indicazioni nazionali</a:t>
            </a:r>
            <a:br>
              <a:rPr lang="it-IT" dirty="0" smtClean="0">
                <a:latin typeface="Calibri" pitchFamily="34" charset="0"/>
              </a:rPr>
            </a:br>
            <a:r>
              <a:rPr lang="it-IT" dirty="0" smtClean="0">
                <a:latin typeface="Calibri" pitchFamily="34" charset="0"/>
              </a:rPr>
              <a:t>per un percorso dall’infanzia in verticale</a:t>
            </a:r>
            <a:endParaRPr lang="it-IT" dirty="0">
              <a:latin typeface="Calibri" pitchFamily="34" charset="0"/>
            </a:endParaRPr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2123728" y="6237312"/>
            <a:ext cx="3657600" cy="366353"/>
          </a:xfrm>
        </p:spPr>
        <p:txBody>
          <a:bodyPr/>
          <a:lstStyle/>
          <a:p>
            <a:pPr algn="ctr"/>
            <a:r>
              <a:rPr lang="it-IT" sz="14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502" y="2132856"/>
            <a:ext cx="6968395" cy="420653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Traguardi per lo sviluppo delle competenze</a:t>
            </a:r>
            <a:endParaRPr lang="it-IT" dirty="0"/>
          </a:p>
        </p:txBody>
      </p:sp>
      <p:sp>
        <p:nvSpPr>
          <p:cNvPr id="4" name="Segnaposto contenuto 3"/>
          <p:cNvSpPr txBox="1">
            <a:spLocks noGrp="1"/>
          </p:cNvSpPr>
          <p:nvPr>
            <p:ph idx="1"/>
          </p:nvPr>
        </p:nvSpPr>
        <p:spPr>
          <a:xfrm>
            <a:off x="323528" y="2420888"/>
            <a:ext cx="7239000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“</a:t>
            </a:r>
            <a:r>
              <a:rPr lang="it-IT" dirty="0" err="1" smtClean="0"/>
              <a:t>…il</a:t>
            </a:r>
            <a:r>
              <a:rPr lang="it-IT" dirty="0" smtClean="0"/>
              <a:t> bambino sa collocare le azioni quotidiane nel tempo della giornata e della settimana.</a:t>
            </a:r>
          </a:p>
          <a:p>
            <a:r>
              <a:rPr lang="it-IT" dirty="0" smtClean="0"/>
              <a:t>Riferisce correttamente eventi del passato recente e sa dire cosa potrà succedere in futuro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411760" y="6381328"/>
            <a:ext cx="3657600" cy="228600"/>
          </a:xfrm>
        </p:spPr>
        <p:txBody>
          <a:bodyPr/>
          <a:lstStyle/>
          <a:p>
            <a:pPr algn="ctr"/>
            <a:r>
              <a:rPr lang="it-IT" sz="1200" smtClean="0">
                <a:latin typeface="Arial" pitchFamily="34" charset="0"/>
                <a:cs typeface="Arial" pitchFamily="34" charset="0"/>
              </a:rPr>
              <a:t>Santina Fratti</a:t>
            </a:r>
            <a:endParaRPr lang="it-IT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1534</TotalTime>
  <Words>1303</Words>
  <Application>Microsoft Office PowerPoint</Application>
  <PresentationFormat>Presentazione su schermo (4:3)</PresentationFormat>
  <Paragraphs>197</Paragraphs>
  <Slides>32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33" baseType="lpstr">
      <vt:lpstr>Equinozio</vt:lpstr>
      <vt:lpstr>PROBABILITÀ e attività didattica</vt:lpstr>
      <vt:lpstr>Giocate al lotto  </vt:lpstr>
      <vt:lpstr>Lancio della Moneta</vt:lpstr>
      <vt:lpstr>Perché fare probabilità? Dal congresso I.C.M.E.11, 2008</vt:lpstr>
      <vt:lpstr>Intermezzo: Scommettiamo che…</vt:lpstr>
      <vt:lpstr>E ancora…</vt:lpstr>
      <vt:lpstr>Sfida: Noi non vogliamo essere la “gente comune”</vt:lpstr>
      <vt:lpstr>Dalle indicazioni nazionali per un percorso dall’infanzia in verticale</vt:lpstr>
      <vt:lpstr>Traguardi per lo sviluppo delle competenze</vt:lpstr>
      <vt:lpstr>Per scuola primaria  cl. 3^</vt:lpstr>
      <vt:lpstr>Per la scuola primaria cl.5^</vt:lpstr>
      <vt:lpstr>Al termine della secondaria di primo grado</vt:lpstr>
      <vt:lpstr>Obiettivi al termine del primo ciclo</vt:lpstr>
      <vt:lpstr>E Invalsi?</vt:lpstr>
      <vt:lpstr>Invalsi v elementare 2010</vt:lpstr>
      <vt:lpstr>Invalsi v elementare 2011</vt:lpstr>
      <vt:lpstr>Invalsi 2013 V elementare</vt:lpstr>
      <vt:lpstr>Invalsi V elementare 2013</vt:lpstr>
      <vt:lpstr>Invalsi V elementare 2015  d25</vt:lpstr>
      <vt:lpstr>Risposte alla d25</vt:lpstr>
      <vt:lpstr>Invalsi 2011     1^media, unico esempio di item probabilita’</vt:lpstr>
      <vt:lpstr>Invalsi 2015    3^ media   d12</vt:lpstr>
      <vt:lpstr>Invalsi  PN 2011</vt:lpstr>
      <vt:lpstr>2^elementare 2013: unico esempio</vt:lpstr>
      <vt:lpstr>Cosa dice la ricerca didattica… </vt:lpstr>
      <vt:lpstr>Passi progressivi</vt:lpstr>
      <vt:lpstr>Attività per iniziare</vt:lpstr>
      <vt:lpstr>Modalità operativa</vt:lpstr>
      <vt:lpstr>E in più, il valore aggiunto  dell’attività con schede Merlo</vt:lpstr>
      <vt:lpstr>Diapositiva 30</vt:lpstr>
      <vt:lpstr>Diapositiva 31</vt:lpstr>
      <vt:lpstr>Diapositiva 32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Preparare all’Invalsi attraverso Merlo</dc:title>
  <dc:creator>Matteo Para</dc:creator>
  <cp:lastModifiedBy>lim214</cp:lastModifiedBy>
  <cp:revision>116</cp:revision>
  <dcterms:created xsi:type="dcterms:W3CDTF">2015-10-27T08:59:12Z</dcterms:created>
  <dcterms:modified xsi:type="dcterms:W3CDTF">2016-05-05T11:04:12Z</dcterms:modified>
</cp:coreProperties>
</file>